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9"/>
  </p:notesMasterIdLst>
  <p:handoutMasterIdLst>
    <p:handoutMasterId r:id="rId10"/>
  </p:handoutMasterIdLst>
  <p:sldIdLst>
    <p:sldId id="422" r:id="rId3"/>
    <p:sldId id="490" r:id="rId4"/>
    <p:sldId id="504" r:id="rId5"/>
    <p:sldId id="506" r:id="rId6"/>
    <p:sldId id="507" r:id="rId7"/>
    <p:sldId id="50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E55"/>
    <a:srgbClr val="33CCCC"/>
    <a:srgbClr val="DA0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76697" autoAdjust="0"/>
  </p:normalViewPr>
  <p:slideViewPr>
    <p:cSldViewPr snapToGrid="0" showGuides="1">
      <p:cViewPr varScale="1">
        <p:scale>
          <a:sx n="61" d="100"/>
          <a:sy n="61" d="100"/>
        </p:scale>
        <p:origin x="35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2BD42-3594-453C-9C4D-835D9858FAC5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4714-4E2A-47DC-A1F9-51A7B7869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04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1CFA9-5175-47E2-B719-A63A54C293F8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2CF85-6F48-4004-999F-1526E523D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20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Hugues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25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Hugues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78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Hugues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870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Hugues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5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Hugues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1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3F81F-F4F1-48E8-B234-D8D78EFA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855766-54D3-42C5-91D9-3974CE07F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6C9943-4E28-48EF-88F3-3DD7004A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0254-8A1B-483E-8B64-1F96D703BCDF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724CE0-809C-4DF0-9A86-8BF28847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8D0CF2-73EA-4FF7-9BA3-A6CC035E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432-A4A1-4F11-9991-CD527969F2B6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39410-847D-4C9F-886C-23E6310A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466036-6B9B-4337-BD21-8D34685F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0254-8A1B-483E-8B64-1F96D703BCDF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5D85EE-08F8-4F0C-B304-88CF39F6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561EB1-C331-498A-8C35-6BEB4C50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432-A4A1-4F11-9991-CD527969F2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31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4F9284-B85E-423E-A812-1E024D2F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0254-8A1B-483E-8B64-1F96D703BCDF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8242C6-8966-4AA6-85AC-4B395767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841D0-CB1C-4606-A9B2-8D1E4135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432-A4A1-4F11-9991-CD527969F2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09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34508-1337-42AB-8541-060ACAB7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3A14AC-ED90-45A9-90F3-BB8F3577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E1F149-0348-4495-90F4-B27E54AFA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9037E5-2E51-4414-BCAB-D54883C6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0254-8A1B-483E-8B64-1F96D703BCDF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DA9AE5-5C98-4C7A-ADCC-B47F1DE8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3D3D94-DECF-451A-BD64-8E8965A5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432-A4A1-4F11-9991-CD527969F2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75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C9854-0DB2-4018-8CF2-73F6F593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EF6425-B4C9-47A1-9FFC-6F3FAE6E5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0A0742-5976-4CBD-B74B-0C6D53AD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37680B-0374-41ED-AF97-542037C4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0254-8A1B-483E-8B64-1F96D703BCDF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797B19-542E-43C8-BD73-0A9E06D1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B62B4C-46CD-4AC7-A9C2-F9E8E280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432-A4A1-4F11-9991-CD527969F2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70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AA646-B7E5-4E38-A5BD-EC42A692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C5E569-DBC8-411E-9367-1E87D37DB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B8217-2B6F-44ED-A921-EA61967B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0254-8A1B-483E-8B64-1F96D703BCDF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578372-B288-4536-BF22-5EC6D40B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8E9F6-68A8-4B37-A674-0B64D442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432-A4A1-4F11-9991-CD527969F2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41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4A727E-4CB3-44CF-8373-5D3533826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B8F165-9517-4328-BD82-F5B553974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D5E2C2-1B97-4244-AE64-1C294352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0254-8A1B-483E-8B64-1F96D703BCDF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1DFCDB-D406-4854-927A-4B63CC84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C5D9D8-F8E4-489C-83BA-87E37773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432-A4A1-4F11-9991-CD527969F2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89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EF98650-150C-4E51-9BF3-66085577A19E}"/>
              </a:ext>
            </a:extLst>
          </p:cNvPr>
          <p:cNvSpPr/>
          <p:nvPr userDrawn="1"/>
        </p:nvSpPr>
        <p:spPr>
          <a:xfrm>
            <a:off x="487680" y="457200"/>
            <a:ext cx="896620" cy="165100"/>
          </a:xfrm>
          <a:prstGeom prst="rect">
            <a:avLst/>
          </a:pr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88404D2-C9C0-4860-8F63-AEBDECD601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7680" y="4127500"/>
            <a:ext cx="11216639" cy="2273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084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pour une image  18">
            <a:extLst>
              <a:ext uri="{FF2B5EF4-FFF2-40B4-BE49-F238E27FC236}">
                <a16:creationId xmlns:a16="http://schemas.microsoft.com/office/drawing/2014/main" id="{1EA85092-86DB-46F4-8F01-F326320DC0F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354739" y="-174170"/>
            <a:ext cx="4059743" cy="36031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7" name="Espace réservé pour une image  18">
            <a:extLst>
              <a:ext uri="{FF2B5EF4-FFF2-40B4-BE49-F238E27FC236}">
                <a16:creationId xmlns:a16="http://schemas.microsoft.com/office/drawing/2014/main" id="{C7CCA4EC-8732-4265-8167-F053033986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354739" y="3429001"/>
            <a:ext cx="4059743" cy="36031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4" name="Espace réservé pour une image  18">
            <a:extLst>
              <a:ext uri="{FF2B5EF4-FFF2-40B4-BE49-F238E27FC236}">
                <a16:creationId xmlns:a16="http://schemas.microsoft.com/office/drawing/2014/main" id="{AC77AFBA-9CE3-4F37-970E-C9548DF69C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39674" y="0"/>
            <a:ext cx="4059743" cy="36031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5" name="Espace réservé pour une image  18">
            <a:extLst>
              <a:ext uri="{FF2B5EF4-FFF2-40B4-BE49-F238E27FC236}">
                <a16:creationId xmlns:a16="http://schemas.microsoft.com/office/drawing/2014/main" id="{24F1C073-5F3E-4A5C-B82D-9FDE64B40A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39674" y="3429001"/>
            <a:ext cx="4059743" cy="36031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19D653-331F-4BDA-B43F-22D3AE8E7F44}"/>
              </a:ext>
            </a:extLst>
          </p:cNvPr>
          <p:cNvSpPr/>
          <p:nvPr userDrawn="1"/>
        </p:nvSpPr>
        <p:spPr>
          <a:xfrm rot="18900000">
            <a:off x="4660664" y="2006681"/>
            <a:ext cx="2870671" cy="2870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7D36B4AE-587B-4E96-A899-4B144829D1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62544" y="-2739393"/>
            <a:ext cx="6591522" cy="6591522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0" name="Espace réservé pour une image  18">
            <a:extLst>
              <a:ext uri="{FF2B5EF4-FFF2-40B4-BE49-F238E27FC236}">
                <a16:creationId xmlns:a16="http://schemas.microsoft.com/office/drawing/2014/main" id="{F9669226-AB74-40CC-B40A-61BACEADBE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3689" y="2780516"/>
            <a:ext cx="6826299" cy="6826299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b" anchorCtr="0"/>
          <a:lstStyle>
            <a:lvl1pPr marL="0" indent="0" algn="ctr">
              <a:buNone/>
              <a:defRPr lang="fr-FR" dirty="0"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1" name="Espace réservé pour une image  18">
            <a:extLst>
              <a:ext uri="{FF2B5EF4-FFF2-40B4-BE49-F238E27FC236}">
                <a16:creationId xmlns:a16="http://schemas.microsoft.com/office/drawing/2014/main" id="{5D3231AB-0372-4D56-8FA2-9C6E61E608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3529" y="535252"/>
            <a:ext cx="5787499" cy="5787499"/>
          </a:xfrm>
          <a:prstGeom prst="diamon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2" name="Espace réservé pour une image  18">
            <a:extLst>
              <a:ext uri="{FF2B5EF4-FFF2-40B4-BE49-F238E27FC236}">
                <a16:creationId xmlns:a16="http://schemas.microsoft.com/office/drawing/2014/main" id="{3CD864B5-F96A-4F52-B629-46FFFAEE17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6219" y="535252"/>
            <a:ext cx="5787499" cy="5787499"/>
          </a:xfrm>
          <a:prstGeom prst="diamon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8" name="Losange 27">
            <a:extLst>
              <a:ext uri="{FF2B5EF4-FFF2-40B4-BE49-F238E27FC236}">
                <a16:creationId xmlns:a16="http://schemas.microsoft.com/office/drawing/2014/main" id="{51560CAC-A317-40AD-B61A-E2DE459A1AF5}"/>
              </a:ext>
            </a:extLst>
          </p:cNvPr>
          <p:cNvSpPr/>
          <p:nvPr userDrawn="1"/>
        </p:nvSpPr>
        <p:spPr>
          <a:xfrm>
            <a:off x="3683655" y="1016655"/>
            <a:ext cx="4824692" cy="482469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483490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437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3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è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30B45DE1-18AB-41C1-B965-A017F02A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CAFE00-6F69-4F16-BE1C-9A7D5BC8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474" y="250258"/>
            <a:ext cx="10553526" cy="661684"/>
          </a:xfrm>
        </p:spPr>
        <p:txBody>
          <a:bodyPr anchor="b">
            <a:normAutofit/>
          </a:bodyPr>
          <a:lstStyle>
            <a:lvl1pPr>
              <a:defRPr sz="4400">
                <a:latin typeface="Myriad Pro Black" panose="020B0803030403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0317F-AFA1-408E-9031-CF8A16D46C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54097" y="943541"/>
            <a:ext cx="8107869" cy="365125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   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2" y="6384324"/>
            <a:ext cx="1257560" cy="2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38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996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240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720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847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651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88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361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862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476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12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30B45DE1-18AB-41C1-B965-A017F02A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CAFE00-6F69-4F16-BE1C-9A7D5BC8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88" y="358539"/>
            <a:ext cx="6658448" cy="661684"/>
          </a:xfrm>
        </p:spPr>
        <p:txBody>
          <a:bodyPr anchor="b">
            <a:normAutofit/>
          </a:bodyPr>
          <a:lstStyle>
            <a:lvl1pPr>
              <a:defRPr sz="4400">
                <a:latin typeface="Myriad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0317F-AFA1-408E-9031-CF8A16D46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4888" y="1196199"/>
            <a:ext cx="8107869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C5A503-B7AE-4CD1-9E67-47D2DC1D43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7680" y="4127500"/>
            <a:ext cx="11216639" cy="2273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2" y="6384324"/>
            <a:ext cx="1257560" cy="2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2B0DDB9-40D4-4CDC-A7E0-F42CAAF01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2" y="6384324"/>
            <a:ext cx="1257560" cy="29012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C046643-76B0-4E95-BAD4-F8D75C46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474" y="250258"/>
            <a:ext cx="10188565" cy="661684"/>
          </a:xfrm>
        </p:spPr>
        <p:txBody>
          <a:bodyPr anchor="b">
            <a:normAutofit/>
          </a:bodyPr>
          <a:lstStyle>
            <a:lvl1pPr>
              <a:defRPr sz="4400">
                <a:latin typeface="Myriad Pro Black" panose="020B0803030403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2F8AE23-59D4-4870-9D5E-E4A7A1A982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54097" y="943541"/>
            <a:ext cx="8107869" cy="365125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   </a:t>
            </a:r>
          </a:p>
        </p:txBody>
      </p:sp>
    </p:spTree>
    <p:extLst>
      <p:ext uri="{BB962C8B-B14F-4D97-AF65-F5344CB8AC3E}">
        <p14:creationId xmlns:p14="http://schemas.microsoft.com/office/powerpoint/2010/main" val="360076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2B0DDB9-40D4-4CDC-A7E0-F42CAAF01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CAFE00-6F69-4F16-BE1C-9A7D5BC8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88" y="358539"/>
            <a:ext cx="6658448" cy="661684"/>
          </a:xfrm>
        </p:spPr>
        <p:txBody>
          <a:bodyPr anchor="b">
            <a:normAutofit/>
          </a:bodyPr>
          <a:lstStyle>
            <a:lvl1pPr>
              <a:defRPr sz="4400">
                <a:latin typeface="Myriad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0317F-AFA1-408E-9031-CF8A16D46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4888" y="1196199"/>
            <a:ext cx="8107869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312B75A9-168D-439F-8951-878D1F888C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700000">
            <a:off x="1882298" y="2650285"/>
            <a:ext cx="1947086" cy="19470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2">
            <a:extLst>
              <a:ext uri="{FF2B5EF4-FFF2-40B4-BE49-F238E27FC236}">
                <a16:creationId xmlns:a16="http://schemas.microsoft.com/office/drawing/2014/main" id="{D5FD0ACD-835A-4E1F-AA39-DE2E69518DE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2700000">
            <a:off x="8856590" y="2650285"/>
            <a:ext cx="1947086" cy="19470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2">
            <a:extLst>
              <a:ext uri="{FF2B5EF4-FFF2-40B4-BE49-F238E27FC236}">
                <a16:creationId xmlns:a16="http://schemas.microsoft.com/office/drawing/2014/main" id="{FD9BB609-932C-45A2-9AC1-D12F7624C55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700000">
            <a:off x="5369444" y="2650285"/>
            <a:ext cx="1947086" cy="19470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2" y="6384324"/>
            <a:ext cx="1257560" cy="2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6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0B6E9517-606E-45EA-BC55-C482A134B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CAFE00-6F69-4F16-BE1C-9A7D5BC8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88" y="358539"/>
            <a:ext cx="6658448" cy="661684"/>
          </a:xfrm>
        </p:spPr>
        <p:txBody>
          <a:bodyPr anchor="b">
            <a:normAutofit/>
          </a:bodyPr>
          <a:lstStyle>
            <a:lvl1pPr>
              <a:defRPr sz="4400">
                <a:latin typeface="Myriad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0317F-AFA1-408E-9031-CF8A16D46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4888" y="1196199"/>
            <a:ext cx="8107869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2" y="6384324"/>
            <a:ext cx="1257560" cy="2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0B6E9517-606E-45EA-BC55-C482A134B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CAFE00-6F69-4F16-BE1C-9A7D5BC8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88" y="358539"/>
            <a:ext cx="6658448" cy="661684"/>
          </a:xfrm>
        </p:spPr>
        <p:txBody>
          <a:bodyPr anchor="b">
            <a:normAutofit/>
          </a:bodyPr>
          <a:lstStyle>
            <a:lvl1pPr>
              <a:defRPr sz="4400">
                <a:latin typeface="Myriad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0317F-AFA1-408E-9031-CF8A16D46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4888" y="1196199"/>
            <a:ext cx="8107869" cy="3651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34D5242-C56C-4302-B54F-D4DD1CB6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700000">
            <a:off x="7560273" y="2430055"/>
            <a:ext cx="3326966" cy="33015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2" y="6384324"/>
            <a:ext cx="1257560" cy="2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2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55249-B93D-4C2A-9D83-1B536316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26B908-DFA0-4190-861A-46CAF704D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5911D6-C056-424B-96BD-D70483692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A9E537-2F0E-4929-B839-501A3931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0254-8A1B-483E-8B64-1F96D703BCDF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05951F-D2F1-4DFB-AFF4-1D660489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49E156-58D8-42D4-B08E-C5375DB9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432-A4A1-4F11-9991-CD527969F2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99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7966F-B09E-46B0-985E-FF07D338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E2AC96-35B6-44F9-9995-65BB330C0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AC2221-D894-4AC0-84DD-E9810EF71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8ACD43-254E-4985-AC6B-71BCCDE43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B8F0F1-10EB-4ADE-8893-D6E0A227D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DEF5CD-5F39-45F1-BD8D-FEB71CAF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0254-8A1B-483E-8B64-1F96D703BCDF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E82AE3-9ABE-4124-914E-353E3828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F2E002-14B5-49D1-B2F7-03964EF2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432-A4A1-4F11-9991-CD527969F2B6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 descr="Une image contenant table&#10;&#10;Description générée automatiquement">
            <a:extLst>
              <a:ext uri="{FF2B5EF4-FFF2-40B4-BE49-F238E27FC236}">
                <a16:creationId xmlns:a16="http://schemas.microsoft.com/office/drawing/2014/main" id="{30B45DE1-18AB-41C1-B965-A017F02A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D87758C-5475-4787-B7FA-5EC486AF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CA2D77-F8C6-429D-A5CD-EC7F03D05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4B9031-F290-43EE-8E36-637C7BC0C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0254-8A1B-483E-8B64-1F96D703BCDF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112DF3-F11A-44B1-9C86-BA76AF00C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50E8E-9973-41B2-88D2-0EB54CE9D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67432-A4A1-4F11-9991-CD527969F2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0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0" r:id="rId4"/>
    <p:sldLayoutId id="2147483664" r:id="rId5"/>
    <p:sldLayoutId id="2147483661" r:id="rId6"/>
    <p:sldLayoutId id="2147483665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2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55F93-9417-4A7D-9881-E20F7EEBCA24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5352-86D5-4DF9-95DA-92F2D0560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30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86198AA-503F-4707-9199-341EFC1F8D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solidFill>
            <a:srgbClr val="DA0161"/>
          </a:solidFill>
        </p:spPr>
      </p:sp>
      <p:pic>
        <p:nvPicPr>
          <p:cNvPr id="41" name="Espace réservé pour une image  40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id="{1BEB989A-EADA-451C-991C-65CD54DBD6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27798" r="9029" b="23173"/>
          <a:stretch/>
        </p:blipFill>
        <p:spPr>
          <a:xfrm>
            <a:off x="8539673" y="3428999"/>
            <a:ext cx="4059743" cy="3448815"/>
          </a:xfrm>
        </p:spPr>
      </p:pic>
      <p:pic>
        <p:nvPicPr>
          <p:cNvPr id="39" name="Espace réservé pour une image  38">
            <a:extLst>
              <a:ext uri="{FF2B5EF4-FFF2-40B4-BE49-F238E27FC236}">
                <a16:creationId xmlns:a16="http://schemas.microsoft.com/office/drawing/2014/main" id="{76DA719C-D90C-4BC3-A5D7-FF6D5C8C25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t="18543" r="22152" b="-130"/>
          <a:stretch/>
        </p:blipFill>
        <p:spPr>
          <a:xfrm>
            <a:off x="8539674" y="0"/>
            <a:ext cx="4059743" cy="3448815"/>
          </a:xfrm>
        </p:spPr>
      </p:pic>
      <p:pic>
        <p:nvPicPr>
          <p:cNvPr id="35" name="Espace réservé pour une image  34" descr="Une image contenant texte, ordinateur, carte de visite&#10;&#10;Description générée automatiquement">
            <a:extLst>
              <a:ext uri="{FF2B5EF4-FFF2-40B4-BE49-F238E27FC236}">
                <a16:creationId xmlns:a16="http://schemas.microsoft.com/office/drawing/2014/main" id="{E1910B9F-0537-49A4-9659-65552F179A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>
          <a:xfrm>
            <a:off x="2774576" y="-2727361"/>
            <a:ext cx="6591522" cy="6591522"/>
          </a:xfr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542E3AA-916C-4D23-AC26-44B73DD1C1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rgbClr val="DA0161"/>
          </a:solidFill>
        </p:spPr>
      </p:sp>
      <p:pic>
        <p:nvPicPr>
          <p:cNvPr id="19" name="Espace réservé pour une image  1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/>
      </p:pic>
      <p:pic>
        <p:nvPicPr>
          <p:cNvPr id="13" name="Espace réservé pour une image  12" descr="Une image contenant personne, femme, extérieur&#10;&#10;Description générée automatiquement">
            <a:extLst>
              <a:ext uri="{FF2B5EF4-FFF2-40B4-BE49-F238E27FC236}">
                <a16:creationId xmlns:a16="http://schemas.microsoft.com/office/drawing/2014/main" id="{17F96795-4CE9-4E59-A976-EAE966E963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21078" r="18181" b="33868"/>
          <a:stretch/>
        </p:blipFill>
        <p:spPr>
          <a:xfrm>
            <a:off x="-76219" y="535252"/>
            <a:ext cx="5787499" cy="5787499"/>
          </a:xfrm>
        </p:spPr>
      </p:pic>
      <p:pic>
        <p:nvPicPr>
          <p:cNvPr id="17" name="Espace réservé pour une image  16" descr="Une image contenant texte, personne, intérieur, portable&#10;&#10;Description générée automatiquement">
            <a:extLst>
              <a:ext uri="{FF2B5EF4-FFF2-40B4-BE49-F238E27FC236}">
                <a16:creationId xmlns:a16="http://schemas.microsoft.com/office/drawing/2014/main" id="{5DD4972D-94D3-42F6-AD03-052E31334B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r="24661"/>
          <a:stretch/>
        </p:blipFill>
        <p:spPr>
          <a:xfrm>
            <a:off x="6433529" y="535252"/>
            <a:ext cx="5787499" cy="5787499"/>
          </a:xfr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BA3BC1E-06C8-41EA-B02A-B40A219AA0A4}"/>
              </a:ext>
            </a:extLst>
          </p:cNvPr>
          <p:cNvSpPr/>
          <p:nvPr/>
        </p:nvSpPr>
        <p:spPr>
          <a:xfrm rot="18900000">
            <a:off x="4660664" y="2006681"/>
            <a:ext cx="2870671" cy="2870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67" name="ZoneTexte 66"/>
          <p:cNvSpPr txBox="1"/>
          <p:nvPr/>
        </p:nvSpPr>
        <p:spPr>
          <a:xfrm>
            <a:off x="4427253" y="3194904"/>
            <a:ext cx="339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Les concours EDHEC en 2023 et au-delà.</a:t>
            </a: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1682" y="2537516"/>
            <a:ext cx="1814501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2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sange 4">
            <a:extLst>
              <a:ext uri="{FF2B5EF4-FFF2-40B4-BE49-F238E27FC236}">
                <a16:creationId xmlns:a16="http://schemas.microsoft.com/office/drawing/2014/main" id="{6F0784C3-AFBA-463C-A96A-EBAC7BE7A778}"/>
              </a:ext>
            </a:extLst>
          </p:cNvPr>
          <p:cNvSpPr/>
          <p:nvPr/>
        </p:nvSpPr>
        <p:spPr>
          <a:xfrm>
            <a:off x="7801800" y="2466000"/>
            <a:ext cx="4390200" cy="4392000"/>
          </a:xfrm>
          <a:prstGeom prst="diamond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0CB48F-C773-4161-9BE1-B73004A2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>
                <a:latin typeface="+mj-lt"/>
              </a:rPr>
              <a:t>QUELQUES ELEMENTS DE CONTEXTE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D442813-2C8B-4361-9765-260C3317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700" y="3645767"/>
            <a:ext cx="1406399" cy="189893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A7F0B44-6D60-42AF-9FFF-9D8F4F452DE7}"/>
              </a:ext>
            </a:extLst>
          </p:cNvPr>
          <p:cNvSpPr txBox="1">
            <a:spLocks/>
          </p:cNvSpPr>
          <p:nvPr/>
        </p:nvSpPr>
        <p:spPr>
          <a:xfrm>
            <a:off x="1638474" y="1503337"/>
            <a:ext cx="8745390" cy="4153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 Black" panose="020B0803030403020204" pitchFamily="34" charset="0"/>
                <a:ea typeface="+mj-ea"/>
                <a:cs typeface="+mj-cs"/>
              </a:defRPr>
            </a:lvl1pPr>
          </a:lstStyle>
          <a:p>
            <a:endParaRPr lang="fr-FR" sz="3000" dirty="0"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D5CD88-E1E9-43E8-A330-8A67C3AD67BA}"/>
              </a:ext>
            </a:extLst>
          </p:cNvPr>
          <p:cNvSpPr txBox="1"/>
          <p:nvPr/>
        </p:nvSpPr>
        <p:spPr>
          <a:xfrm>
            <a:off x="1638475" y="1874605"/>
            <a:ext cx="6163326" cy="3044236"/>
          </a:xfrm>
          <a:prstGeom prst="roundRect">
            <a:avLst/>
          </a:prstGeom>
          <a:solidFill>
            <a:prstClr val="white">
              <a:alpha val="90000"/>
              <a:hueOff val="0"/>
              <a:satOff val="0"/>
              <a:lumOff val="0"/>
              <a:alphaOff val="0"/>
            </a:prstClr>
          </a:solidFill>
          <a:ln w="12700" cap="rnd" cmpd="sng" algn="ctr">
            <a:solidFill>
              <a:srgbClr val="DA0161"/>
            </a:solidFill>
            <a:prstDash val="solid"/>
            <a:miter lim="800000"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defPPr>
              <a:defRPr lang="fr-FR"/>
            </a:defPPr>
            <a:lvl1pPr>
              <a:defRPr sz="1300" u="sng"/>
            </a:lvl1pPr>
            <a:lvl2pPr lvl="1"/>
          </a:lstStyle>
          <a:p>
            <a:pPr algn="just"/>
            <a:r>
              <a:rPr lang="fr-FR" sz="1400" u="none" dirty="0"/>
              <a:t>La pandémie : aucune réunion en présentiel pendant 18 mois</a:t>
            </a:r>
            <a:r>
              <a:rPr lang="fr-FR" sz="1400" b="1" u="none" dirty="0"/>
              <a:t>.</a:t>
            </a:r>
          </a:p>
          <a:p>
            <a:pPr algn="just"/>
            <a:endParaRPr lang="fr-FR" sz="1400" u="none" dirty="0"/>
          </a:p>
          <a:p>
            <a:pPr algn="just"/>
            <a:r>
              <a:rPr lang="fr-FR" sz="1400" u="none" dirty="0"/>
              <a:t>Le fonctionnement en banque d’épreuve, qui implique une logique de coopération inter-écoles, pour les concours de la voie EC et les concours littéraires.</a:t>
            </a:r>
          </a:p>
          <a:p>
            <a:pPr algn="just"/>
            <a:endParaRPr lang="fr-FR" sz="1400" u="none" dirty="0"/>
          </a:p>
          <a:p>
            <a:pPr algn="just"/>
            <a:r>
              <a:rPr lang="fr-FR" sz="1400" u="none" dirty="0"/>
              <a:t>La continuité en prépa des filières EC et Lettres malgré les changements du lycée.</a:t>
            </a:r>
          </a:p>
          <a:p>
            <a:pPr algn="just"/>
            <a:endParaRPr lang="fr-FR" sz="1400" u="none" dirty="0"/>
          </a:p>
          <a:p>
            <a:pPr algn="just"/>
            <a:r>
              <a:rPr lang="fr-FR" sz="1400" u="none" dirty="0"/>
              <a:t>En parallèle, un mouvement fort sur l’ouverture sociale dénoncée comme insuffisante dans certaines écoles</a:t>
            </a:r>
          </a:p>
        </p:txBody>
      </p:sp>
    </p:spTree>
    <p:extLst>
      <p:ext uri="{BB962C8B-B14F-4D97-AF65-F5344CB8AC3E}">
        <p14:creationId xmlns:p14="http://schemas.microsoft.com/office/powerpoint/2010/main" val="218662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sange 4">
            <a:extLst>
              <a:ext uri="{FF2B5EF4-FFF2-40B4-BE49-F238E27FC236}">
                <a16:creationId xmlns:a16="http://schemas.microsoft.com/office/drawing/2014/main" id="{6F0784C3-AFBA-463C-A96A-EBAC7BE7A778}"/>
              </a:ext>
            </a:extLst>
          </p:cNvPr>
          <p:cNvSpPr/>
          <p:nvPr/>
        </p:nvSpPr>
        <p:spPr>
          <a:xfrm>
            <a:off x="7801800" y="2466000"/>
            <a:ext cx="4390200" cy="4392000"/>
          </a:xfrm>
          <a:prstGeom prst="diamond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0CB48F-C773-4161-9BE1-B73004A2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>
                <a:latin typeface="+mj-lt"/>
              </a:rPr>
              <a:t>Les premiers éléments actés collectivement en 2021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D442813-2C8B-4361-9765-260C3317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700" y="3645767"/>
            <a:ext cx="1406399" cy="189893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A7F0B44-6D60-42AF-9FFF-9D8F4F452DE7}"/>
              </a:ext>
            </a:extLst>
          </p:cNvPr>
          <p:cNvSpPr txBox="1">
            <a:spLocks/>
          </p:cNvSpPr>
          <p:nvPr/>
        </p:nvSpPr>
        <p:spPr>
          <a:xfrm>
            <a:off x="1638474" y="1503337"/>
            <a:ext cx="8745390" cy="4153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 Black" panose="020B0803030403020204" pitchFamily="34" charset="0"/>
                <a:ea typeface="+mj-ea"/>
                <a:cs typeface="+mj-cs"/>
              </a:defRPr>
            </a:lvl1pPr>
          </a:lstStyle>
          <a:p>
            <a:endParaRPr lang="fr-FR" sz="3000" dirty="0"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D5CD88-E1E9-43E8-A330-8A67C3AD67BA}"/>
              </a:ext>
            </a:extLst>
          </p:cNvPr>
          <p:cNvSpPr txBox="1"/>
          <p:nvPr/>
        </p:nvSpPr>
        <p:spPr>
          <a:xfrm>
            <a:off x="1638475" y="1874605"/>
            <a:ext cx="6163326" cy="3480058"/>
          </a:xfrm>
          <a:prstGeom prst="roundRect">
            <a:avLst/>
          </a:prstGeom>
          <a:solidFill>
            <a:prstClr val="white">
              <a:alpha val="90000"/>
              <a:hueOff val="0"/>
              <a:satOff val="0"/>
              <a:lumOff val="0"/>
              <a:alphaOff val="0"/>
            </a:prstClr>
          </a:solidFill>
          <a:ln w="12700" cap="rnd" cmpd="sng" algn="ctr">
            <a:solidFill>
              <a:srgbClr val="DA0161"/>
            </a:solidFill>
            <a:prstDash val="solid"/>
            <a:miter lim="800000"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defPPr>
              <a:defRPr lang="fr-FR"/>
            </a:defPPr>
            <a:lvl1pPr>
              <a:defRPr sz="1300" u="sng"/>
            </a:lvl1pPr>
            <a:lvl2pPr lvl="1"/>
          </a:lstStyle>
          <a:p>
            <a:r>
              <a:rPr lang="fr-FR" sz="1400" b="1" u="none" dirty="0"/>
              <a:t>Le maintien du principe de l’interclassement.</a:t>
            </a:r>
          </a:p>
          <a:p>
            <a:endParaRPr lang="fr-FR" sz="1400" u="none" dirty="0"/>
          </a:p>
          <a:p>
            <a:r>
              <a:rPr lang="fr-FR" sz="1400" u="none" dirty="0"/>
              <a:t>L’acceptation de caractéristiques d’individualisation des concours pour les écoles de la BCE.</a:t>
            </a:r>
          </a:p>
          <a:p>
            <a:endParaRPr lang="fr-FR" sz="1400" u="none" dirty="0"/>
          </a:p>
          <a:p>
            <a:r>
              <a:rPr lang="fr-FR" sz="1400" u="none" dirty="0"/>
              <a:t>L’absence d’évolutions structurelles du concours BCE (dont la création d’une épreuve à option choisie par les candidats, portée par l’EDHEC) mais uniquement des évolutions spécifiques à certaines épreuves, portées par les écoles conceptrices.</a:t>
            </a:r>
          </a:p>
        </p:txBody>
      </p:sp>
    </p:spTree>
    <p:extLst>
      <p:ext uri="{BB962C8B-B14F-4D97-AF65-F5344CB8AC3E}">
        <p14:creationId xmlns:p14="http://schemas.microsoft.com/office/powerpoint/2010/main" val="203851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sange 4">
            <a:extLst>
              <a:ext uri="{FF2B5EF4-FFF2-40B4-BE49-F238E27FC236}">
                <a16:creationId xmlns:a16="http://schemas.microsoft.com/office/drawing/2014/main" id="{6F0784C3-AFBA-463C-A96A-EBAC7BE7A778}"/>
              </a:ext>
            </a:extLst>
          </p:cNvPr>
          <p:cNvSpPr/>
          <p:nvPr/>
        </p:nvSpPr>
        <p:spPr>
          <a:xfrm>
            <a:off x="7801800" y="2466000"/>
            <a:ext cx="4390200" cy="4392000"/>
          </a:xfrm>
          <a:prstGeom prst="diamond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0CB48F-C773-4161-9BE1-B73004A2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>
                <a:latin typeface="+mj-lt"/>
              </a:rPr>
              <a:t>Les conséquences sur les concours Edhec 2023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D442813-2C8B-4361-9765-260C3317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700" y="3645767"/>
            <a:ext cx="1406399" cy="189893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A7F0B44-6D60-42AF-9FFF-9D8F4F452DE7}"/>
              </a:ext>
            </a:extLst>
          </p:cNvPr>
          <p:cNvSpPr txBox="1">
            <a:spLocks/>
          </p:cNvSpPr>
          <p:nvPr/>
        </p:nvSpPr>
        <p:spPr>
          <a:xfrm>
            <a:off x="1638474" y="1503337"/>
            <a:ext cx="8745390" cy="4153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 Black" panose="020B0803030403020204" pitchFamily="34" charset="0"/>
                <a:ea typeface="+mj-ea"/>
                <a:cs typeface="+mj-cs"/>
              </a:defRPr>
            </a:lvl1pPr>
          </a:lstStyle>
          <a:p>
            <a:endParaRPr lang="fr-FR" sz="3000" dirty="0"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D5CD88-E1E9-43E8-A330-8A67C3AD67BA}"/>
              </a:ext>
            </a:extLst>
          </p:cNvPr>
          <p:cNvSpPr txBox="1"/>
          <p:nvPr/>
        </p:nvSpPr>
        <p:spPr>
          <a:xfrm>
            <a:off x="1723697" y="1874605"/>
            <a:ext cx="6078103" cy="3107298"/>
          </a:xfrm>
          <a:prstGeom prst="roundRect">
            <a:avLst/>
          </a:prstGeom>
          <a:solidFill>
            <a:prstClr val="white">
              <a:alpha val="90000"/>
              <a:hueOff val="0"/>
              <a:satOff val="0"/>
              <a:lumOff val="0"/>
              <a:alphaOff val="0"/>
            </a:prstClr>
          </a:solidFill>
          <a:ln w="12700" cap="rnd" cmpd="sng" algn="ctr">
            <a:solidFill>
              <a:srgbClr val="DA0161"/>
            </a:solidFill>
            <a:prstDash val="solid"/>
            <a:miter lim="800000"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defPPr>
              <a:defRPr lang="fr-FR"/>
            </a:defPPr>
            <a:lvl1pPr>
              <a:defRPr sz="1300" u="sng"/>
            </a:lvl1pPr>
            <a:lvl2pPr lvl="1"/>
          </a:lstStyle>
          <a:p>
            <a:pPr algn="just"/>
            <a:r>
              <a:rPr lang="fr-FR" sz="1400" u="none" dirty="0"/>
              <a:t>La création d’un concours spécifique pour les littéraires dans un double objectif : améliorer le recrutement des littéraires et faciliter la gestion du concours pour les prépas EC.</a:t>
            </a:r>
          </a:p>
          <a:p>
            <a:endParaRPr lang="fr-FR" sz="1400" u="none" dirty="0"/>
          </a:p>
          <a:p>
            <a:pPr algn="just"/>
            <a:r>
              <a:rPr lang="fr-FR" sz="1400" u="none" dirty="0"/>
              <a:t>Le choix de la continuité dans les coefficients affectés aux différentes matières le la filière EC, notamment pour les coefficients de mathématiques.</a:t>
            </a:r>
          </a:p>
          <a:p>
            <a:pPr algn="just"/>
            <a:endParaRPr lang="fr-FR" sz="1400" u="none" dirty="0"/>
          </a:p>
          <a:p>
            <a:pPr algn="just"/>
            <a:r>
              <a:rPr lang="fr-FR" sz="1400" u="none" dirty="0"/>
              <a:t>Le choix d’expérimenter le double appel pour les boursiers à compter de 2023, une solution portée par la Conférence des Grandes écoles.</a:t>
            </a:r>
          </a:p>
          <a:p>
            <a:endParaRPr lang="fr-FR" sz="1400" u="none" dirty="0"/>
          </a:p>
        </p:txBody>
      </p:sp>
    </p:spTree>
    <p:extLst>
      <p:ext uri="{BB962C8B-B14F-4D97-AF65-F5344CB8AC3E}">
        <p14:creationId xmlns:p14="http://schemas.microsoft.com/office/powerpoint/2010/main" val="6296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sange 4">
            <a:extLst>
              <a:ext uri="{FF2B5EF4-FFF2-40B4-BE49-F238E27FC236}">
                <a16:creationId xmlns:a16="http://schemas.microsoft.com/office/drawing/2014/main" id="{6F0784C3-AFBA-463C-A96A-EBAC7BE7A778}"/>
              </a:ext>
            </a:extLst>
          </p:cNvPr>
          <p:cNvSpPr/>
          <p:nvPr/>
        </p:nvSpPr>
        <p:spPr>
          <a:xfrm>
            <a:off x="7801800" y="2466000"/>
            <a:ext cx="4390200" cy="4392000"/>
          </a:xfrm>
          <a:prstGeom prst="diamond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0CB48F-C773-4161-9BE1-B73004A2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>
                <a:latin typeface="+mj-lt"/>
              </a:rPr>
              <a:t>Les conséquences sur les concours Edhec en ECG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D442813-2C8B-4361-9765-260C3317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700" y="3645767"/>
            <a:ext cx="1406399" cy="189893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A7F0B44-6D60-42AF-9FFF-9D8F4F452DE7}"/>
              </a:ext>
            </a:extLst>
          </p:cNvPr>
          <p:cNvSpPr txBox="1">
            <a:spLocks/>
          </p:cNvSpPr>
          <p:nvPr/>
        </p:nvSpPr>
        <p:spPr>
          <a:xfrm>
            <a:off x="1638474" y="1503337"/>
            <a:ext cx="8745390" cy="4153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 Black" panose="020B0803030403020204" pitchFamily="34" charset="0"/>
                <a:ea typeface="+mj-ea"/>
                <a:cs typeface="+mj-cs"/>
              </a:defRPr>
            </a:lvl1pPr>
          </a:lstStyle>
          <a:p>
            <a:endParaRPr lang="fr-FR" sz="3000" dirty="0"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D5CD88-E1E9-43E8-A330-8A67C3AD67BA}"/>
              </a:ext>
            </a:extLst>
          </p:cNvPr>
          <p:cNvSpPr txBox="1"/>
          <p:nvPr/>
        </p:nvSpPr>
        <p:spPr>
          <a:xfrm>
            <a:off x="2114223" y="1874605"/>
            <a:ext cx="5687577" cy="2720630"/>
          </a:xfrm>
          <a:prstGeom prst="roundRect">
            <a:avLst/>
          </a:prstGeom>
          <a:solidFill>
            <a:prstClr val="white">
              <a:alpha val="90000"/>
              <a:hueOff val="0"/>
              <a:satOff val="0"/>
              <a:lumOff val="0"/>
              <a:alphaOff val="0"/>
            </a:prstClr>
          </a:solidFill>
          <a:ln w="12700" cap="rnd" cmpd="sng" algn="ctr">
            <a:solidFill>
              <a:srgbClr val="DA0161"/>
            </a:solidFill>
            <a:prstDash val="solid"/>
            <a:miter lim="800000"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defPPr>
              <a:defRPr lang="fr-FR"/>
            </a:defPPr>
            <a:lvl1pPr>
              <a:defRPr sz="1300" u="sng"/>
            </a:lvl1pPr>
            <a:lvl2pPr lvl="1"/>
          </a:lstStyle>
          <a:p>
            <a:endParaRPr lang="fr-FR" sz="1400" u="none" dirty="0"/>
          </a:p>
          <a:p>
            <a:endParaRPr lang="fr-FR" sz="1400" u="none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B5F7CE0-D280-4562-8822-947905CE9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69520"/>
              </p:ext>
            </p:extLst>
          </p:nvPr>
        </p:nvGraphicFramePr>
        <p:xfrm>
          <a:off x="2538004" y="2029123"/>
          <a:ext cx="4840014" cy="2411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540">
                  <a:extLst>
                    <a:ext uri="{9D8B030D-6E8A-4147-A177-3AD203B41FA5}">
                      <a16:colId xmlns:a16="http://schemas.microsoft.com/office/drawing/2014/main" val="642434584"/>
                    </a:ext>
                  </a:extLst>
                </a:gridCol>
                <a:gridCol w="791156">
                  <a:extLst>
                    <a:ext uri="{9D8B030D-6E8A-4147-A177-3AD203B41FA5}">
                      <a16:colId xmlns:a16="http://schemas.microsoft.com/office/drawing/2014/main" val="2579080031"/>
                    </a:ext>
                  </a:extLst>
                </a:gridCol>
                <a:gridCol w="465386">
                  <a:extLst>
                    <a:ext uri="{9D8B030D-6E8A-4147-A177-3AD203B41FA5}">
                      <a16:colId xmlns:a16="http://schemas.microsoft.com/office/drawing/2014/main" val="2562783343"/>
                    </a:ext>
                  </a:extLst>
                </a:gridCol>
                <a:gridCol w="480899">
                  <a:extLst>
                    <a:ext uri="{9D8B030D-6E8A-4147-A177-3AD203B41FA5}">
                      <a16:colId xmlns:a16="http://schemas.microsoft.com/office/drawing/2014/main" val="3898330857"/>
                    </a:ext>
                  </a:extLst>
                </a:gridCol>
                <a:gridCol w="620515">
                  <a:extLst>
                    <a:ext uri="{9D8B030D-6E8A-4147-A177-3AD203B41FA5}">
                      <a16:colId xmlns:a16="http://schemas.microsoft.com/office/drawing/2014/main" val="2957291944"/>
                    </a:ext>
                  </a:extLst>
                </a:gridCol>
                <a:gridCol w="620515">
                  <a:extLst>
                    <a:ext uri="{9D8B030D-6E8A-4147-A177-3AD203B41FA5}">
                      <a16:colId xmlns:a16="http://schemas.microsoft.com/office/drawing/2014/main" val="3703336152"/>
                    </a:ext>
                  </a:extLst>
                </a:gridCol>
                <a:gridCol w="558463">
                  <a:extLst>
                    <a:ext uri="{9D8B030D-6E8A-4147-A177-3AD203B41FA5}">
                      <a16:colId xmlns:a16="http://schemas.microsoft.com/office/drawing/2014/main" val="2757666285"/>
                    </a:ext>
                  </a:extLst>
                </a:gridCol>
                <a:gridCol w="651540">
                  <a:extLst>
                    <a:ext uri="{9D8B030D-6E8A-4147-A177-3AD203B41FA5}">
                      <a16:colId xmlns:a16="http://schemas.microsoft.com/office/drawing/2014/main" val="2710778859"/>
                    </a:ext>
                  </a:extLst>
                </a:gridCol>
              </a:tblGrid>
              <a:tr h="25339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MATHS APPROFONDIES + HGGMC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90635"/>
                  </a:ext>
                </a:extLst>
              </a:tr>
              <a:tr h="6990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Synthèse de Textes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Lettres et Philosophie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Langue vivante 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Langue vivante B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Maths Approfondies I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Maths Approfondies II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HGGMC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Total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91002416"/>
                  </a:ext>
                </a:extLst>
              </a:tr>
              <a:tr h="2533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2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4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7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68826642"/>
                  </a:ext>
                </a:extLst>
              </a:tr>
              <a:tr h="25339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MATHS APPLIQUEES + ESH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676296"/>
                  </a:ext>
                </a:extLst>
              </a:tr>
              <a:tr h="6990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Synthèse de Textes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Lettres et Philosophie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Langue vivante 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Langue vivante B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Maths Appliquées I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Maths Appliquées II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ESH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Total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53830821"/>
                  </a:ext>
                </a:extLst>
              </a:tr>
              <a:tr h="2533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3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4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30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9625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36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sange 4">
            <a:extLst>
              <a:ext uri="{FF2B5EF4-FFF2-40B4-BE49-F238E27FC236}">
                <a16:creationId xmlns:a16="http://schemas.microsoft.com/office/drawing/2014/main" id="{6F0784C3-AFBA-463C-A96A-EBAC7BE7A778}"/>
              </a:ext>
            </a:extLst>
          </p:cNvPr>
          <p:cNvSpPr/>
          <p:nvPr/>
        </p:nvSpPr>
        <p:spPr>
          <a:xfrm>
            <a:off x="7801800" y="2466000"/>
            <a:ext cx="4390200" cy="4392000"/>
          </a:xfrm>
          <a:prstGeom prst="diamond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0CB48F-C773-4161-9BE1-B73004A2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>
                <a:latin typeface="+mj-lt"/>
              </a:rPr>
              <a:t>2023 et après : le sujet n’est pas clos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D442813-2C8B-4361-9765-260C3317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700" y="3645767"/>
            <a:ext cx="1406399" cy="189893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A7F0B44-6D60-42AF-9FFF-9D8F4F452DE7}"/>
              </a:ext>
            </a:extLst>
          </p:cNvPr>
          <p:cNvSpPr txBox="1">
            <a:spLocks/>
          </p:cNvSpPr>
          <p:nvPr/>
        </p:nvSpPr>
        <p:spPr>
          <a:xfrm>
            <a:off x="1638474" y="1503337"/>
            <a:ext cx="8745390" cy="4153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 Black" panose="020B0803030403020204" pitchFamily="34" charset="0"/>
                <a:ea typeface="+mj-ea"/>
                <a:cs typeface="+mj-cs"/>
              </a:defRPr>
            </a:lvl1pPr>
          </a:lstStyle>
          <a:p>
            <a:endParaRPr lang="fr-FR" sz="3000" dirty="0"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D5CD88-E1E9-43E8-A330-8A67C3AD67BA}"/>
              </a:ext>
            </a:extLst>
          </p:cNvPr>
          <p:cNvSpPr txBox="1"/>
          <p:nvPr/>
        </p:nvSpPr>
        <p:spPr>
          <a:xfrm>
            <a:off x="1808135" y="1874604"/>
            <a:ext cx="5993665" cy="4373671"/>
          </a:xfrm>
          <a:prstGeom prst="roundRect">
            <a:avLst/>
          </a:prstGeom>
          <a:solidFill>
            <a:prstClr val="white">
              <a:alpha val="90000"/>
              <a:hueOff val="0"/>
              <a:satOff val="0"/>
              <a:lumOff val="0"/>
              <a:alphaOff val="0"/>
            </a:prstClr>
          </a:solidFill>
          <a:ln w="12700" cap="rnd" cmpd="sng" algn="ctr">
            <a:solidFill>
              <a:srgbClr val="DA0161"/>
            </a:solidFill>
            <a:prstDash val="solid"/>
            <a:miter lim="800000"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defPPr>
              <a:defRPr lang="fr-FR"/>
            </a:defPPr>
            <a:lvl1pPr>
              <a:defRPr sz="1300" u="sng"/>
            </a:lvl1pPr>
            <a:lvl2pPr lvl="1"/>
          </a:lstStyle>
          <a:p>
            <a:pPr algn="just"/>
            <a:r>
              <a:rPr lang="fr-FR" sz="1400" b="1" u="none" dirty="0"/>
              <a:t>Un suivi attentif des déséquilibres potentiels induits par les caractéristiques des deux filières de mathématiques (approfondie et appliquée).</a:t>
            </a:r>
          </a:p>
          <a:p>
            <a:endParaRPr lang="fr-FR" sz="1400" b="1" u="none" dirty="0"/>
          </a:p>
          <a:p>
            <a:pPr algn="just"/>
            <a:r>
              <a:rPr lang="fr-FR" sz="1400" b="1" u="none" dirty="0"/>
              <a:t>Une réflexion sur la possibilité de faire évoluer les choix effectués à l’origine, notamment sur le poids et les programmes de mathématiques  : un programme unique ? La possibilité d’une filière ECG avec un programme de mathématiques sensiblement différent, voire sans mathématiques ?</a:t>
            </a:r>
          </a:p>
          <a:p>
            <a:endParaRPr lang="fr-FR" sz="1400" b="1" u="none" dirty="0"/>
          </a:p>
          <a:p>
            <a:r>
              <a:rPr lang="fr-FR" sz="1400" b="1" u="none" dirty="0"/>
              <a:t>Un investissement accru et collectif dans la promotion des filières prépas au niveau du lycée.</a:t>
            </a:r>
            <a:endParaRPr lang="fr-FR" sz="1400" u="none" dirty="0"/>
          </a:p>
          <a:p>
            <a:endParaRPr lang="fr-FR" sz="1400" u="none" dirty="0"/>
          </a:p>
        </p:txBody>
      </p:sp>
    </p:spTree>
    <p:extLst>
      <p:ext uri="{BB962C8B-B14F-4D97-AF65-F5344CB8AC3E}">
        <p14:creationId xmlns:p14="http://schemas.microsoft.com/office/powerpoint/2010/main" val="17837917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owerPoint-EDHEC-Business-School (3)" id="{F66A9460-B695-4843-9CA3-7EC51FF78D00}" vid="{9F23140D-DDA2-40C6-9742-D1F304F94429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owerPoint-EDHEC-Business-School (3)" id="{F66A9460-B695-4843-9CA3-7EC51FF78D00}" vid="{EDD48582-3C57-4003-A6D9-6B5F95FD628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Template-PowerPoint-EDHEC-Business-School  2022</Template>
  <TotalTime>1252</TotalTime>
  <Words>401</Words>
  <Application>Microsoft Office PowerPoint</Application>
  <PresentationFormat>Grand écran</PresentationFormat>
  <Paragraphs>73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Myriad Pro Black</vt:lpstr>
      <vt:lpstr>Thème Office</vt:lpstr>
      <vt:lpstr>Conception personnalisée</vt:lpstr>
      <vt:lpstr>Présentation PowerPoint</vt:lpstr>
      <vt:lpstr>QUELQUES ELEMENTS DE CONTEXTE </vt:lpstr>
      <vt:lpstr>Les premiers éléments actés collectivement en 2021</vt:lpstr>
      <vt:lpstr>Les conséquences sur les concours Edhec 2023</vt:lpstr>
      <vt:lpstr>Les conséquences sur les concours Edhec en ECG</vt:lpstr>
      <vt:lpstr>2023 et après : le sujet n’est pas clos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DESMEDT Calypso</dc:creator>
  <cp:lastModifiedBy>CONTANT Hugues</cp:lastModifiedBy>
  <cp:revision>92</cp:revision>
  <dcterms:created xsi:type="dcterms:W3CDTF">2021-11-02T15:05:34Z</dcterms:created>
  <dcterms:modified xsi:type="dcterms:W3CDTF">2022-01-20T12:21:50Z</dcterms:modified>
</cp:coreProperties>
</file>